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Tomorrow Semi Bold"/>
      <p:regular r:id="rId17"/>
    </p:embeddedFont>
    <p:embeddedFont>
      <p:font typeface="Tomorrow Semi Bold"/>
      <p:regular r:id="rId18"/>
    </p:embeddedFont>
    <p:embeddedFont>
      <p:font typeface="Tomorrow Semi Bold"/>
      <p:regular r:id="rId19"/>
    </p:embeddedFont>
    <p:embeddedFont>
      <p:font typeface="Tomorrow Semi Bold"/>
      <p:regular r:id="rId20"/>
    </p:embeddedFont>
    <p:embeddedFont>
      <p:font typeface="Tomorrow"/>
      <p:regular r:id="rId21"/>
    </p:embeddedFont>
    <p:embeddedFont>
      <p:font typeface="Tomorrow"/>
      <p:regular r:id="rId22"/>
    </p:embeddedFont>
    <p:embeddedFont>
      <p:font typeface="Tomorrow"/>
      <p:regular r:id="rId23"/>
    </p:embeddedFont>
    <p:embeddedFont>
      <p:font typeface="Tomorrow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5-1.png>
</file>

<file path=ppt/media/image-5-10.png>
</file>

<file path=ppt/media/image-5-11.svg>
</file>

<file path=ppt/media/image-5-12.png>
</file>

<file path=ppt/media/image-5-13.svg>
</file>

<file path=ppt/media/image-5-14.png>
</file>

<file path=ppt/media/image-5-15.svg>
</file>

<file path=ppt/media/image-5-16.png>
</file>

<file path=ppt/media/image-5-17.sv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5-8.png>
</file>

<file path=ppt/media/image-5-9.svg>
</file>

<file path=ppt/media/image-6-1.png>
</file>

<file path=ppt/media/image-6-10.sv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6-9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image" Target="../media/image-5-8.png"/><Relationship Id="rId9" Type="http://schemas.openxmlformats.org/officeDocument/2006/relationships/image" Target="../media/image-5-9.svg"/><Relationship Id="rId10" Type="http://schemas.openxmlformats.org/officeDocument/2006/relationships/image" Target="../media/image-5-10.png"/><Relationship Id="rId11" Type="http://schemas.openxmlformats.org/officeDocument/2006/relationships/image" Target="../media/image-5-11.svg"/><Relationship Id="rId12" Type="http://schemas.openxmlformats.org/officeDocument/2006/relationships/image" Target="../media/image-5-12.png"/><Relationship Id="rId13" Type="http://schemas.openxmlformats.org/officeDocument/2006/relationships/image" Target="../media/image-5-13.svg"/><Relationship Id="rId14" Type="http://schemas.openxmlformats.org/officeDocument/2006/relationships/image" Target="../media/image-5-14.png"/><Relationship Id="rId15" Type="http://schemas.openxmlformats.org/officeDocument/2006/relationships/image" Target="../media/image-5-15.svg"/><Relationship Id="rId16" Type="http://schemas.openxmlformats.org/officeDocument/2006/relationships/image" Target="../media/image-5-16.png"/><Relationship Id="rId17" Type="http://schemas.openxmlformats.org/officeDocument/2006/relationships/image" Target="../media/image-5-17.svg"/><Relationship Id="rId18" Type="http://schemas.openxmlformats.org/officeDocument/2006/relationships/slideLayout" Target="../slideLayouts/slideLayout6.xml"/><Relationship Id="rId1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svg"/><Relationship Id="rId9" Type="http://schemas.openxmlformats.org/officeDocument/2006/relationships/image" Target="../media/image-6-9.png"/><Relationship Id="rId10" Type="http://schemas.openxmlformats.org/officeDocument/2006/relationships/image" Target="../media/image-6-10.svg"/><Relationship Id="rId11" Type="http://schemas.openxmlformats.org/officeDocument/2006/relationships/slideLayout" Target="../slideLayouts/slideLayout7.xml"/><Relationship Id="rId1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Pizza Sales Analysis: Project Report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Analyzing pizza sales data to extract meaningful business insights and support data-driven decision-making for growth.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329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3599378"/>
            <a:ext cx="8210788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Business Impact &amp; Conclusion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7235" y="4550926"/>
            <a:ext cx="4254937" cy="1842254"/>
          </a:xfrm>
          <a:prstGeom prst="roundRect">
            <a:avLst>
              <a:gd name="adj" fmla="val 27441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947857" y="4761548"/>
            <a:ext cx="3651052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Improved Decision-Making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47857" y="5207794"/>
            <a:ext cx="3833693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Enhanced accuracy in business decisions, moving from assumptions to data-driven strategies.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5187672" y="4550926"/>
            <a:ext cx="4254937" cy="1842254"/>
          </a:xfrm>
          <a:prstGeom prst="roundRect">
            <a:avLst>
              <a:gd name="adj" fmla="val 27441"/>
            </a:avLst>
          </a:prstGeom>
          <a:solidFill>
            <a:srgbClr val="F0EAEA"/>
          </a:solidFill>
          <a:ln/>
        </p:spPr>
      </p:sp>
      <p:sp>
        <p:nvSpPr>
          <p:cNvPr id="8" name="Text 5"/>
          <p:cNvSpPr/>
          <p:nvPr/>
        </p:nvSpPr>
        <p:spPr>
          <a:xfrm>
            <a:off x="5398294" y="4761548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Efficient Operations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5398294" y="5207794"/>
            <a:ext cx="3833693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Better inventory planning and marketing strategies aligned with high-demand periods.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9638109" y="4550926"/>
            <a:ext cx="4254937" cy="1842254"/>
          </a:xfrm>
          <a:prstGeom prst="roundRect">
            <a:avLst>
              <a:gd name="adj" fmla="val 27441"/>
            </a:avLst>
          </a:prstGeom>
          <a:solidFill>
            <a:srgbClr val="F0EAEA"/>
          </a:solidFill>
          <a:ln/>
        </p:spPr>
      </p:sp>
      <p:sp>
        <p:nvSpPr>
          <p:cNvPr id="11" name="Text 8"/>
          <p:cNvSpPr/>
          <p:nvPr/>
        </p:nvSpPr>
        <p:spPr>
          <a:xfrm>
            <a:off x="9848731" y="4761548"/>
            <a:ext cx="2953703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Increased Profitability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848731" y="5207794"/>
            <a:ext cx="3833693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Overall enhancement of operational efficiency and profitability.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37235" y="6613207"/>
            <a:ext cx="13155930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This project successfully transforms raw pizza sales data into actionable insights, demonstrating the critical role of data analytics in modern business for effective monitoring and strategic planning.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3570"/>
            <a:ext cx="99448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Introduction &amp; 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69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Industry Context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5046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food industry is highly competitive with frequent customer preference changes. Effective sales data analysis is crucial for profitability.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Pizza restaurants generate vast transactional data, but raw data lacks clear insights for management.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169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750469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Management lacks clear visibility into pizza sales performance, struggling to identify top/least-selling items, revenue contributions by category/size, and sales trends.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40615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Decisions are often assumption-based. A structured analysis and dashboard are needed.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147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03859"/>
            <a:ext cx="3664744" cy="2403396"/>
          </a:xfrm>
          <a:prstGeom prst="roundRect">
            <a:avLst>
              <a:gd name="adj" fmla="val 6087"/>
            </a:avLst>
          </a:prstGeom>
          <a:solidFill>
            <a:srgbClr val="FCFCFC"/>
          </a:solidFill>
          <a:ln/>
        </p:spPr>
      </p:sp>
      <p:sp>
        <p:nvSpPr>
          <p:cNvPr id="5" name="Shape 2"/>
          <p:cNvSpPr/>
          <p:nvPr/>
        </p:nvSpPr>
        <p:spPr>
          <a:xfrm>
            <a:off x="6280190" y="2273379"/>
            <a:ext cx="3664744" cy="121920"/>
          </a:xfrm>
          <a:prstGeom prst="roundRect">
            <a:avLst>
              <a:gd name="adj" fmla="val 27907"/>
            </a:avLst>
          </a:prstGeom>
          <a:solidFill>
            <a:srgbClr val="1D1D1B"/>
          </a:solidFill>
          <a:ln/>
        </p:spPr>
      </p:sp>
      <p:sp>
        <p:nvSpPr>
          <p:cNvPr id="6" name="Shape 3"/>
          <p:cNvSpPr/>
          <p:nvPr/>
        </p:nvSpPr>
        <p:spPr>
          <a:xfrm>
            <a:off x="7772340" y="196369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D1D1B"/>
          </a:solidFill>
          <a:ln/>
        </p:spPr>
      </p:sp>
      <p:sp>
        <p:nvSpPr>
          <p:cNvPr id="7" name="Text 4"/>
          <p:cNvSpPr/>
          <p:nvPr/>
        </p:nvSpPr>
        <p:spPr>
          <a:xfrm>
            <a:off x="7976414" y="213383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6537484" y="2870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Revenue &amp; Orders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37484" y="3361253"/>
            <a:ext cx="31501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Calculate total revenue, total orders, and total pizzas sold.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0171748" y="2303859"/>
            <a:ext cx="3664863" cy="2403396"/>
          </a:xfrm>
          <a:prstGeom prst="roundRect">
            <a:avLst>
              <a:gd name="adj" fmla="val 6087"/>
            </a:avLst>
          </a:prstGeom>
          <a:solidFill>
            <a:srgbClr val="FCFCFC"/>
          </a:solidFill>
          <a:ln/>
        </p:spPr>
      </p:sp>
      <p:sp>
        <p:nvSpPr>
          <p:cNvPr id="11" name="Shape 8"/>
          <p:cNvSpPr/>
          <p:nvPr/>
        </p:nvSpPr>
        <p:spPr>
          <a:xfrm>
            <a:off x="10171748" y="2273379"/>
            <a:ext cx="3664863" cy="121920"/>
          </a:xfrm>
          <a:prstGeom prst="roundRect">
            <a:avLst>
              <a:gd name="adj" fmla="val 27907"/>
            </a:avLst>
          </a:prstGeom>
          <a:solidFill>
            <a:srgbClr val="1D1D1B"/>
          </a:solidFill>
          <a:ln/>
        </p:spPr>
      </p:sp>
      <p:sp>
        <p:nvSpPr>
          <p:cNvPr id="12" name="Shape 9"/>
          <p:cNvSpPr/>
          <p:nvPr/>
        </p:nvSpPr>
        <p:spPr>
          <a:xfrm>
            <a:off x="11663898" y="196369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D1D1B"/>
          </a:solidFill>
          <a:ln/>
        </p:spPr>
      </p:sp>
      <p:sp>
        <p:nvSpPr>
          <p:cNvPr id="13" name="Text 10"/>
          <p:cNvSpPr/>
          <p:nvPr/>
        </p:nvSpPr>
        <p:spPr>
          <a:xfrm>
            <a:off x="11867971" y="213383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10429042" y="2870835"/>
            <a:ext cx="30794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Product Performance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29042" y="3361253"/>
            <a:ext cx="31502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Identify best/least-selling pizza categories and analyze sales by size.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5274231"/>
            <a:ext cx="7556421" cy="2040493"/>
          </a:xfrm>
          <a:prstGeom prst="roundRect">
            <a:avLst>
              <a:gd name="adj" fmla="val 7170"/>
            </a:avLst>
          </a:prstGeom>
          <a:solidFill>
            <a:srgbClr val="FCFCFC"/>
          </a:solidFill>
          <a:ln/>
        </p:spPr>
      </p:sp>
      <p:sp>
        <p:nvSpPr>
          <p:cNvPr id="17" name="Shape 14"/>
          <p:cNvSpPr/>
          <p:nvPr/>
        </p:nvSpPr>
        <p:spPr>
          <a:xfrm>
            <a:off x="6280190" y="5243751"/>
            <a:ext cx="7556421" cy="121920"/>
          </a:xfrm>
          <a:prstGeom prst="roundRect">
            <a:avLst>
              <a:gd name="adj" fmla="val 27907"/>
            </a:avLst>
          </a:prstGeom>
          <a:solidFill>
            <a:srgbClr val="1D1D1B"/>
          </a:solidFill>
          <a:ln/>
        </p:spPr>
      </p:sp>
      <p:sp>
        <p:nvSpPr>
          <p:cNvPr id="18" name="Shape 15"/>
          <p:cNvSpPr/>
          <p:nvPr/>
        </p:nvSpPr>
        <p:spPr>
          <a:xfrm>
            <a:off x="9718179" y="493406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D1D1B"/>
          </a:solidFill>
          <a:ln/>
        </p:spPr>
      </p:sp>
      <p:sp>
        <p:nvSpPr>
          <p:cNvPr id="19" name="Text 16"/>
          <p:cNvSpPr/>
          <p:nvPr/>
        </p:nvSpPr>
        <p:spPr>
          <a:xfrm>
            <a:off x="9922252" y="510420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6537484" y="58412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Sales Trends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6537484" y="6331625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Understand daily and monthly sales trends, identifying peak periods.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64337" y="494586"/>
            <a:ext cx="4312206" cy="538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Scope &amp; Dataset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1364337" y="3379827"/>
            <a:ext cx="2156103" cy="269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Project Scope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1364337" y="3780353"/>
            <a:ext cx="3892034" cy="971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Limited to historical pizza sales data, focusing on sales-related attributes like order date, category, size, quantity, and price. Customer demographics are excluded.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1364337" y="4869894"/>
            <a:ext cx="3892034" cy="728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Focuses on descriptive analysis and visualization; predictive modeling is outside scope.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5684758" y="1361361"/>
            <a:ext cx="2156103" cy="269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Dataset Description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5684758" y="1761887"/>
            <a:ext cx="7588806" cy="485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Transactional pizza sales records including Order Date, Pizza Category, Pizza Size, Quantity Sold, and Total Price. Data is structured for analytical processing.</a:t>
            </a:r>
            <a:endParaRPr lang="en-US" sz="13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84758" y="2395180"/>
            <a:ext cx="7588806" cy="51923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83613" y="513636"/>
            <a:ext cx="4611767" cy="546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Methodology &amp; Tools</a:t>
            </a:r>
            <a:endParaRPr lang="en-US" sz="3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6732" y="1329333"/>
            <a:ext cx="11676698" cy="4381619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48748" y="2445410"/>
            <a:ext cx="603147" cy="6031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911381" y="4477638"/>
            <a:ext cx="1761189" cy="678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Dashboard creation</a:t>
            </a:r>
            <a:endParaRPr lang="en-US" sz="13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40664" y="2446541"/>
            <a:ext cx="603147" cy="60314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691801" y="4477638"/>
            <a:ext cx="1761189" cy="678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KPI calculation</a:t>
            </a:r>
            <a:endParaRPr lang="en-US" sz="13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33146" y="2446541"/>
            <a:ext cx="603147" cy="60314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484282" y="4477638"/>
            <a:ext cx="1761189" cy="678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extraction</a:t>
            </a:r>
            <a:endParaRPr lang="en-US" sz="135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25628" y="2446541"/>
            <a:ext cx="603147" cy="603147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4276764" y="4477638"/>
            <a:ext cx="1761189" cy="678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cleaning</a:t>
            </a:r>
            <a:endParaRPr lang="en-US" sz="1350" dirty="0"/>
          </a:p>
        </p:txBody>
      </p:sp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606047" y="2446541"/>
            <a:ext cx="603147" cy="603147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2020994" y="4477638"/>
            <a:ext cx="1761189" cy="678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collection</a:t>
            </a:r>
            <a:endParaRPr lang="en-US" sz="1350" dirty="0"/>
          </a:p>
        </p:txBody>
      </p:sp>
      <p:sp>
        <p:nvSpPr>
          <p:cNvPr id="14" name="Text 6"/>
          <p:cNvSpPr/>
          <p:nvPr/>
        </p:nvSpPr>
        <p:spPr>
          <a:xfrm>
            <a:off x="1283613" y="5862518"/>
            <a:ext cx="12063055" cy="247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Our methodology ensures accurate and meaningful analysis, transforming raw data into actionable insights.</a:t>
            </a:r>
            <a:endParaRPr lang="en-US" sz="1350" dirty="0"/>
          </a:p>
        </p:txBody>
      </p:sp>
      <p:pic>
        <p:nvPicPr>
          <p:cNvPr id="15" name="Image 6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283613" y="6261616"/>
            <a:ext cx="436959" cy="436959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1283613" y="6866930"/>
            <a:ext cx="2185273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SQL</a:t>
            </a:r>
            <a:endParaRPr lang="en-US" sz="1700" dirty="0"/>
          </a:p>
        </p:txBody>
      </p:sp>
      <p:sp>
        <p:nvSpPr>
          <p:cNvPr id="17" name="Text 8"/>
          <p:cNvSpPr/>
          <p:nvPr/>
        </p:nvSpPr>
        <p:spPr>
          <a:xfrm>
            <a:off x="1283613" y="7220783"/>
            <a:ext cx="3908703" cy="247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Data extraction, filtering, and aggregation.</a:t>
            </a:r>
            <a:endParaRPr lang="en-US" sz="1350" dirty="0"/>
          </a:p>
        </p:txBody>
      </p:sp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360670" y="6261616"/>
            <a:ext cx="436959" cy="436959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5360670" y="6866930"/>
            <a:ext cx="2185273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Microsoft Excel</a:t>
            </a:r>
            <a:endParaRPr lang="en-US" sz="1700" dirty="0"/>
          </a:p>
        </p:txBody>
      </p:sp>
      <p:sp>
        <p:nvSpPr>
          <p:cNvPr id="20" name="Text 10"/>
          <p:cNvSpPr/>
          <p:nvPr/>
        </p:nvSpPr>
        <p:spPr>
          <a:xfrm>
            <a:off x="5360670" y="7220783"/>
            <a:ext cx="3908822" cy="247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Data cleaning and validation.</a:t>
            </a:r>
            <a:endParaRPr lang="en-US" sz="1350" dirty="0"/>
          </a:p>
        </p:txBody>
      </p:sp>
      <p:pic>
        <p:nvPicPr>
          <p:cNvPr id="21" name="Image 8" descr="preencoded.png">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437846" y="6261616"/>
            <a:ext cx="436959" cy="436959"/>
          </a:xfrm>
          <a:prstGeom prst="rect">
            <a:avLst/>
          </a:prstGeom>
        </p:spPr>
      </p:pic>
      <p:sp>
        <p:nvSpPr>
          <p:cNvPr id="22" name="Text 11"/>
          <p:cNvSpPr/>
          <p:nvPr/>
        </p:nvSpPr>
        <p:spPr>
          <a:xfrm>
            <a:off x="9437846" y="6866930"/>
            <a:ext cx="2185273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Power BI</a:t>
            </a:r>
            <a:endParaRPr lang="en-US" sz="1700" dirty="0"/>
          </a:p>
        </p:txBody>
      </p:sp>
      <p:sp>
        <p:nvSpPr>
          <p:cNvPr id="23" name="Text 12"/>
          <p:cNvSpPr/>
          <p:nvPr/>
        </p:nvSpPr>
        <p:spPr>
          <a:xfrm>
            <a:off x="9437846" y="7220783"/>
            <a:ext cx="3908822" cy="495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Interactive dashboard creation and visualization.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8724"/>
            <a:ext cx="99692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Key Performance Indicators (KPIs)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81131"/>
            <a:ext cx="3090505" cy="2069544"/>
          </a:xfrm>
          <a:prstGeom prst="roundRect">
            <a:avLst>
              <a:gd name="adj" fmla="val 1644"/>
            </a:avLst>
          </a:prstGeom>
          <a:solidFill>
            <a:srgbClr val="F0EAEA"/>
          </a:solidFill>
          <a:ln/>
        </p:spPr>
      </p:sp>
      <p:sp>
        <p:nvSpPr>
          <p:cNvPr id="4" name="Shape 2"/>
          <p:cNvSpPr/>
          <p:nvPr/>
        </p:nvSpPr>
        <p:spPr>
          <a:xfrm>
            <a:off x="1020604" y="26079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D1D1B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07770" y="2794992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3515201"/>
            <a:ext cx="2636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4111109" y="2381131"/>
            <a:ext cx="3090624" cy="2069544"/>
          </a:xfrm>
          <a:prstGeom prst="roundRect">
            <a:avLst>
              <a:gd name="adj" fmla="val 1644"/>
            </a:avLst>
          </a:prstGeom>
          <a:solidFill>
            <a:srgbClr val="F0EAEA"/>
          </a:solidFill>
          <a:ln/>
        </p:spPr>
      </p:sp>
      <p:sp>
        <p:nvSpPr>
          <p:cNvPr id="8" name="Shape 5"/>
          <p:cNvSpPr/>
          <p:nvPr/>
        </p:nvSpPr>
        <p:spPr>
          <a:xfrm>
            <a:off x="4337923" y="26079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D1D1B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25089" y="2794992"/>
            <a:ext cx="306110" cy="30611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337923" y="3515201"/>
            <a:ext cx="26369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Total Orders</a:t>
            </a:r>
            <a:endParaRPr lang="en-US" sz="2200" dirty="0"/>
          </a:p>
        </p:txBody>
      </p:sp>
      <p:sp>
        <p:nvSpPr>
          <p:cNvPr id="11" name="Shape 7"/>
          <p:cNvSpPr/>
          <p:nvPr/>
        </p:nvSpPr>
        <p:spPr>
          <a:xfrm>
            <a:off x="7428548" y="2381131"/>
            <a:ext cx="3090624" cy="2069544"/>
          </a:xfrm>
          <a:prstGeom prst="roundRect">
            <a:avLst>
              <a:gd name="adj" fmla="val 1644"/>
            </a:avLst>
          </a:prstGeom>
          <a:solidFill>
            <a:srgbClr val="F0EAEA"/>
          </a:solidFill>
          <a:ln/>
        </p:spPr>
      </p:sp>
      <p:sp>
        <p:nvSpPr>
          <p:cNvPr id="12" name="Shape 8"/>
          <p:cNvSpPr/>
          <p:nvPr/>
        </p:nvSpPr>
        <p:spPr>
          <a:xfrm>
            <a:off x="7655362" y="26079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D1D1B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42528" y="2794992"/>
            <a:ext cx="306110" cy="30611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55362" y="3515201"/>
            <a:ext cx="26369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Pizzas Sold</a:t>
            </a:r>
            <a:endParaRPr lang="en-US" sz="2200" dirty="0"/>
          </a:p>
        </p:txBody>
      </p:sp>
      <p:sp>
        <p:nvSpPr>
          <p:cNvPr id="15" name="Shape 10"/>
          <p:cNvSpPr/>
          <p:nvPr/>
        </p:nvSpPr>
        <p:spPr>
          <a:xfrm>
            <a:off x="10745986" y="2381131"/>
            <a:ext cx="3090624" cy="2069544"/>
          </a:xfrm>
          <a:prstGeom prst="roundRect">
            <a:avLst>
              <a:gd name="adj" fmla="val 1644"/>
            </a:avLst>
          </a:prstGeom>
          <a:solidFill>
            <a:srgbClr val="F0EAEA"/>
          </a:solidFill>
          <a:ln/>
        </p:spPr>
      </p:sp>
      <p:sp>
        <p:nvSpPr>
          <p:cNvPr id="16" name="Shape 11"/>
          <p:cNvSpPr/>
          <p:nvPr/>
        </p:nvSpPr>
        <p:spPr>
          <a:xfrm>
            <a:off x="10972800" y="26079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D1D1B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159966" y="2794992"/>
            <a:ext cx="306110" cy="30611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0972800" y="3515201"/>
            <a:ext cx="263699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Revenue by Category/Size</a:t>
            </a:r>
            <a:endParaRPr lang="en-US" sz="2200" dirty="0"/>
          </a:p>
        </p:txBody>
      </p:sp>
      <p:sp>
        <p:nvSpPr>
          <p:cNvPr id="19" name="Shape 13"/>
          <p:cNvSpPr/>
          <p:nvPr/>
        </p:nvSpPr>
        <p:spPr>
          <a:xfrm>
            <a:off x="793790" y="4677489"/>
            <a:ext cx="13042821" cy="1715214"/>
          </a:xfrm>
          <a:prstGeom prst="roundRect">
            <a:avLst>
              <a:gd name="adj" fmla="val 1984"/>
            </a:avLst>
          </a:prstGeom>
          <a:solidFill>
            <a:srgbClr val="F0EAEA"/>
          </a:solidFill>
          <a:ln/>
        </p:spPr>
      </p:sp>
      <p:sp>
        <p:nvSpPr>
          <p:cNvPr id="20" name="Shape 14"/>
          <p:cNvSpPr/>
          <p:nvPr/>
        </p:nvSpPr>
        <p:spPr>
          <a:xfrm>
            <a:off x="1020604" y="49043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D1D1B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07770" y="5091351"/>
            <a:ext cx="306110" cy="30611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1020604" y="5811560"/>
            <a:ext cx="30868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Daily/Monthly Trends</a:t>
            </a:r>
            <a:endParaRPr lang="en-US" sz="2200" dirty="0"/>
          </a:p>
        </p:txBody>
      </p:sp>
      <p:sp>
        <p:nvSpPr>
          <p:cNvPr id="23" name="Text 16"/>
          <p:cNvSpPr/>
          <p:nvPr/>
        </p:nvSpPr>
        <p:spPr>
          <a:xfrm>
            <a:off x="793790" y="664785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These KPIs are crucial for evaluating overall business performance and guiding strategic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8283"/>
            <a:ext cx="76485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Overall Sales Performance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74037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817.86K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3805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4125278" y="277403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38.31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4231719" y="3805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Avg Order Value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456884" y="277403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49574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7563326" y="3805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Total Pizzas Sold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788491" y="277403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21350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894933" y="3805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Total Orders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791081" y="4727138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2.32</a:t>
            </a:r>
            <a:endParaRPr lang="en-US" sz="5850" dirty="0"/>
          </a:p>
        </p:txBody>
      </p:sp>
      <p:sp>
        <p:nvSpPr>
          <p:cNvPr id="12" name="Text 10"/>
          <p:cNvSpPr/>
          <p:nvPr/>
        </p:nvSpPr>
        <p:spPr>
          <a:xfrm>
            <a:off x="5829895" y="5758934"/>
            <a:ext cx="29703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Avg Pizzas per Order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93790" y="63684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snapshot of key metrics from January to December 2015, highlighting overall business health.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2115"/>
            <a:ext cx="81276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Sales Trends &amp; Peak Periods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036207"/>
            <a:ext cx="8284131" cy="46390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930390"/>
            <a:ext cx="82841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Orders are highest on weekends, particularly Friday and Saturday evenings.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8943" y="2815352"/>
            <a:ext cx="4205168" cy="235481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638943" y="5425321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July and January show the maximum number of orders, indicating seasonal peaks.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2115"/>
            <a:ext cx="84990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Category &amp; Size Performance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036207"/>
            <a:ext cx="8284131" cy="438173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1697474" y="644842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82825"/>
          </a:solidFill>
          <a:ln/>
        </p:spPr>
      </p:sp>
      <p:sp>
        <p:nvSpPr>
          <p:cNvPr id="5" name="Text 2"/>
          <p:cNvSpPr/>
          <p:nvPr/>
        </p:nvSpPr>
        <p:spPr>
          <a:xfrm>
            <a:off x="1985248" y="6448425"/>
            <a:ext cx="76521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Classic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3230999" y="644842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565651"/>
          </a:solidFill>
          <a:ln/>
        </p:spPr>
      </p:sp>
      <p:sp>
        <p:nvSpPr>
          <p:cNvPr id="7" name="Text 4"/>
          <p:cNvSpPr/>
          <p:nvPr/>
        </p:nvSpPr>
        <p:spPr>
          <a:xfrm>
            <a:off x="3518773" y="6448425"/>
            <a:ext cx="101274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Supreme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412224" y="644842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85857C"/>
          </a:solidFill>
          <a:ln/>
        </p:spPr>
      </p:sp>
      <p:sp>
        <p:nvSpPr>
          <p:cNvPr id="9" name="Text 6"/>
          <p:cNvSpPr/>
          <p:nvPr/>
        </p:nvSpPr>
        <p:spPr>
          <a:xfrm>
            <a:off x="5699998" y="6448425"/>
            <a:ext cx="86856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Chicken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121128" y="644842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B1B1AB"/>
          </a:solidFill>
          <a:ln/>
        </p:spPr>
      </p:sp>
      <p:sp>
        <p:nvSpPr>
          <p:cNvPr id="11" name="Text 8"/>
          <p:cNvSpPr/>
          <p:nvPr/>
        </p:nvSpPr>
        <p:spPr>
          <a:xfrm>
            <a:off x="7408902" y="6448425"/>
            <a:ext cx="739497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Veggie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6930390"/>
            <a:ext cx="82841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Classic category contributes to maximum sales and total orders.</a:t>
            </a:r>
            <a:endParaRPr lang="en-US" sz="17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8943" y="2815352"/>
            <a:ext cx="4205168" cy="1718310"/>
          </a:xfrm>
          <a:prstGeom prst="rect">
            <a:avLst/>
          </a:prstGeom>
        </p:spPr>
      </p:pic>
      <p:sp>
        <p:nvSpPr>
          <p:cNvPr id="14" name="Shape 10"/>
          <p:cNvSpPr/>
          <p:nvPr/>
        </p:nvSpPr>
        <p:spPr>
          <a:xfrm>
            <a:off x="9638943" y="4564142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82825"/>
          </a:solidFill>
          <a:ln/>
        </p:spPr>
      </p:sp>
      <p:sp>
        <p:nvSpPr>
          <p:cNvPr id="15" name="Text 11"/>
          <p:cNvSpPr/>
          <p:nvPr/>
        </p:nvSpPr>
        <p:spPr>
          <a:xfrm>
            <a:off x="9926717" y="4564142"/>
            <a:ext cx="617577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Large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11091386" y="4564142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D4D48"/>
          </a:solidFill>
          <a:ln/>
        </p:spPr>
      </p:sp>
      <p:sp>
        <p:nvSpPr>
          <p:cNvPr id="17" name="Text 13"/>
          <p:cNvSpPr/>
          <p:nvPr/>
        </p:nvSpPr>
        <p:spPr>
          <a:xfrm>
            <a:off x="11379160" y="4564142"/>
            <a:ext cx="89987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Medium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12543949" y="4564142"/>
            <a:ext cx="226814" cy="226814"/>
          </a:xfrm>
          <a:prstGeom prst="roundRect">
            <a:avLst>
              <a:gd name="adj" fmla="val 8063"/>
            </a:avLst>
          </a:prstGeom>
          <a:solidFill>
            <a:srgbClr val="73736B"/>
          </a:solidFill>
          <a:ln/>
        </p:spPr>
      </p:sp>
      <p:sp>
        <p:nvSpPr>
          <p:cNvPr id="19" name="Text 15"/>
          <p:cNvSpPr/>
          <p:nvPr/>
        </p:nvSpPr>
        <p:spPr>
          <a:xfrm>
            <a:off x="12831723" y="4564142"/>
            <a:ext cx="841772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Regular</a:t>
            </a:r>
            <a:endParaRPr lang="en-US" sz="1750" dirty="0"/>
          </a:p>
        </p:txBody>
      </p:sp>
      <p:sp>
        <p:nvSpPr>
          <p:cNvPr id="20" name="Shape 16"/>
          <p:cNvSpPr/>
          <p:nvPr/>
        </p:nvSpPr>
        <p:spPr>
          <a:xfrm>
            <a:off x="9638943" y="494335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97978F"/>
          </a:solidFill>
          <a:ln/>
        </p:spPr>
      </p:sp>
      <p:sp>
        <p:nvSpPr>
          <p:cNvPr id="21" name="Text 17"/>
          <p:cNvSpPr/>
          <p:nvPr/>
        </p:nvSpPr>
        <p:spPr>
          <a:xfrm>
            <a:off x="9926717" y="4943356"/>
            <a:ext cx="8642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X-Large</a:t>
            </a:r>
            <a:endParaRPr lang="en-US" sz="1750" dirty="0"/>
          </a:p>
        </p:txBody>
      </p:sp>
      <p:sp>
        <p:nvSpPr>
          <p:cNvPr id="22" name="Shape 18"/>
          <p:cNvSpPr/>
          <p:nvPr/>
        </p:nvSpPr>
        <p:spPr>
          <a:xfrm>
            <a:off x="11091386" y="494335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BABAB5"/>
          </a:solidFill>
          <a:ln/>
        </p:spPr>
      </p:sp>
      <p:sp>
        <p:nvSpPr>
          <p:cNvPr id="23" name="Text 19"/>
          <p:cNvSpPr/>
          <p:nvPr/>
        </p:nvSpPr>
        <p:spPr>
          <a:xfrm>
            <a:off x="11379160" y="4943356"/>
            <a:ext cx="1007507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XX-Large</a:t>
            </a:r>
            <a:endParaRPr lang="en-US" sz="1750" dirty="0"/>
          </a:p>
        </p:txBody>
      </p:sp>
      <p:sp>
        <p:nvSpPr>
          <p:cNvPr id="24" name="Text 20"/>
          <p:cNvSpPr/>
          <p:nvPr/>
        </p:nvSpPr>
        <p:spPr>
          <a:xfrm>
            <a:off x="9638943" y="5425321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Large size pizzas contribute to maximum sales, indicating customer preference.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2026-01-31T08:10:20Z</dcterms:created>
  <dcterms:modified xsi:type="dcterms:W3CDTF">2026-01-31T08:10:20Z</dcterms:modified>
</cp:coreProperties>
</file>